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343" r:id="rId3"/>
    <p:sldId id="344" r:id="rId4"/>
    <p:sldId id="345" r:id="rId5"/>
    <p:sldId id="348" r:id="rId6"/>
    <p:sldId id="350" r:id="rId7"/>
    <p:sldId id="349" r:id="rId8"/>
  </p:sldIdLst>
  <p:sldSz cx="12192000" cy="6858000"/>
  <p:notesSz cx="7010400" cy="9296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Estilo Claro 1 - Ênfas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Estilo Claro 2 - Ênfas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15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50D1A-DA1E-4B0D-989C-77B554A5F2CA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34209-EB6F-4531-B252-C107BD4C5E5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8476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5872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1906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129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197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693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862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721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664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938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925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2519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0E721-4F8D-4661-BBF4-F997E8D989BD}" type="datetimeFigureOut">
              <a:rPr lang="pt-BR" smtClean="0"/>
              <a:t>06/12/2021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335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>
              <a:lumMod val="65000"/>
              <a:lumOff val="35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53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93206" y="2285420"/>
            <a:ext cx="7966700" cy="1702019"/>
          </a:xfrm>
        </p:spPr>
        <p:txBody>
          <a:bodyPr>
            <a:normAutofit fontScale="90000"/>
          </a:bodyPr>
          <a:lstStyle/>
          <a:p>
            <a:pPr algn="l">
              <a:lnSpc>
                <a:spcPts val="6000"/>
              </a:lnSpc>
            </a:pPr>
            <a:r>
              <a:rPr lang="pt-BR" sz="53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Teto Taxa de juros empréstimo consignado RGPS/INSS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93206" y="3987439"/>
            <a:ext cx="7105863" cy="11155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70000"/>
              </a:lnSpc>
            </a:pPr>
            <a:r>
              <a:rPr lang="pt-BR" sz="2400" dirty="0">
                <a:solidFill>
                  <a:srgbClr val="0070C0"/>
                </a:solidFill>
              </a:rPr>
              <a:t>SECRETARIA DE PREVIDÊNCIA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6D6EB504-6057-4122-8FE7-0E162DE838C1}"/>
              </a:ext>
            </a:extLst>
          </p:cNvPr>
          <p:cNvSpPr txBox="1">
            <a:spLocks/>
          </p:cNvSpPr>
          <p:nvPr/>
        </p:nvSpPr>
        <p:spPr>
          <a:xfrm>
            <a:off x="9349740" y="5484131"/>
            <a:ext cx="1291589" cy="648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pt-BR" sz="1300" b="0" dirty="0">
                <a:solidFill>
                  <a:schemeClr val="tx1"/>
                </a:solidFill>
                <a:latin typeface="Bahnschrift SemiBold SemiConden" panose="020B0502040204020203" pitchFamily="34" charset="0"/>
              </a:rPr>
              <a:t>MINISTÉRIO DO </a:t>
            </a:r>
            <a:r>
              <a:rPr lang="pt-BR" sz="1300" b="0" dirty="0">
                <a:latin typeface="Bahnschrift SemiBold SemiConden" panose="020B0502040204020203" pitchFamily="34" charset="0"/>
              </a:rPr>
              <a:t>TRABALHO E PREVIDÊNCIA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87165BEA-8581-48DA-9CE8-47CACB18AEB0}"/>
              </a:ext>
            </a:extLst>
          </p:cNvPr>
          <p:cNvSpPr txBox="1">
            <a:spLocks/>
          </p:cNvSpPr>
          <p:nvPr/>
        </p:nvSpPr>
        <p:spPr>
          <a:xfrm>
            <a:off x="9536430" y="6224104"/>
            <a:ext cx="2385060" cy="48238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pt-BR" sz="1300" b="0" dirty="0">
              <a:latin typeface="Bahnschrift SemiBold SemiConden" panose="020B0502040204020203" pitchFamily="34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DDC64A31-34BC-4B34-B19F-43F55F62369B}"/>
              </a:ext>
            </a:extLst>
          </p:cNvPr>
          <p:cNvSpPr txBox="1">
            <a:spLocks/>
          </p:cNvSpPr>
          <p:nvPr/>
        </p:nvSpPr>
        <p:spPr>
          <a:xfrm>
            <a:off x="754619" y="5484131"/>
            <a:ext cx="5172846" cy="49634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70000"/>
              </a:lnSpc>
            </a:pPr>
            <a:r>
              <a:rPr lang="pt-BR" sz="1800" dirty="0">
                <a:solidFill>
                  <a:srgbClr val="7030A0"/>
                </a:solidFill>
              </a:rPr>
              <a:t>Dezembro de 2021</a:t>
            </a:r>
          </a:p>
        </p:txBody>
      </p:sp>
    </p:spTree>
    <p:extLst>
      <p:ext uri="{BB962C8B-B14F-4D97-AF65-F5344CB8AC3E}">
        <p14:creationId xmlns:p14="http://schemas.microsoft.com/office/powerpoint/2010/main" val="2918209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EBAFF6-3527-448F-AD08-74812D566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156" y="379244"/>
            <a:ext cx="2326559" cy="652145"/>
          </a:xfrm>
        </p:spPr>
        <p:txBody>
          <a:bodyPr>
            <a:normAutofit/>
          </a:bodyPr>
          <a:lstStyle/>
          <a:p>
            <a:r>
              <a:rPr lang="pt-BR" sz="3400" dirty="0">
                <a:solidFill>
                  <a:srgbClr val="0070C0"/>
                </a:solidFill>
              </a:rPr>
              <a:t>Diagnóstico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DE6742-AC6A-4A3E-80C6-D551AC6EA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031" y="1175088"/>
            <a:ext cx="10837562" cy="5472367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latin typeface="Arial Narrow" panose="020B0606020202030204" pitchFamily="34" charset="0"/>
              </a:rPr>
              <a:t>Desde a última revisão do teto, o </a:t>
            </a:r>
            <a:r>
              <a:rPr lang="pt-BR" sz="2000" dirty="0">
                <a:solidFill>
                  <a:schemeClr val="accent2"/>
                </a:solidFill>
                <a:latin typeface="Arial Narrow" panose="020B0606020202030204" pitchFamily="34" charset="0"/>
              </a:rPr>
              <a:t>custo de captação de longo prazo dos bancos mais que dobrou</a:t>
            </a:r>
            <a:r>
              <a:rPr lang="pt-BR" sz="2000" dirty="0">
                <a:latin typeface="Arial Narrow" panose="020B0606020202030204" pitchFamily="34" charset="0"/>
              </a:rPr>
              <a:t>. Isso:</a:t>
            </a:r>
          </a:p>
          <a:p>
            <a:pPr marL="457200" lvl="1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dirty="0">
                <a:latin typeface="Arial Narrow" panose="020B0606020202030204" pitchFamily="34" charset="0"/>
              </a:rPr>
              <a:t>1. Traz impacto na viabilidade do produto</a:t>
            </a:r>
          </a:p>
          <a:p>
            <a:pPr lvl="2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latin typeface="Arial Narrow" panose="020B0606020202030204" pitchFamily="34" charset="0"/>
              </a:rPr>
              <a:t>Resolução do Banco Central 3954/2011, que exige viabilidade econômica de cada operação de crédito</a:t>
            </a:r>
          </a:p>
          <a:p>
            <a:pPr marL="457200" lvl="1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dirty="0">
                <a:latin typeface="Arial Narrow" panose="020B0606020202030204" pitchFamily="34" charset="0"/>
              </a:rPr>
              <a:t>2. Resulta em </a:t>
            </a:r>
            <a:r>
              <a:rPr lang="pt-BR" sz="2000" dirty="0">
                <a:solidFill>
                  <a:schemeClr val="accent2"/>
                </a:solidFill>
                <a:latin typeface="Arial Narrow" panose="020B0606020202030204" pitchFamily="34" charset="0"/>
              </a:rPr>
              <a:t>impacto na oferta de crédito consignado aos beneficiários do RGPS/INSS</a:t>
            </a:r>
            <a:r>
              <a:rPr lang="pt-BR" sz="2000" dirty="0">
                <a:latin typeface="Arial Narrow" panose="020B0606020202030204" pitchFamily="34" charset="0"/>
              </a:rPr>
              <a:t>:</a:t>
            </a:r>
          </a:p>
          <a:p>
            <a:pPr lvl="2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latin typeface="Arial Narrow" panose="020B0606020202030204" pitchFamily="34" charset="0"/>
              </a:rPr>
              <a:t>Houve queda significativa no volume de empréstimos/créditos consignados nos últimos meses </a:t>
            </a:r>
          </a:p>
          <a:p>
            <a:pPr lvl="2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latin typeface="Arial Narrow" panose="020B0606020202030204" pitchFamily="34" charset="0"/>
              </a:rPr>
              <a:t>número de operações averbadas em out/21 caiu 10% em relação a set/21</a:t>
            </a:r>
          </a:p>
          <a:p>
            <a:pPr lvl="2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latin typeface="Arial Narrow" panose="020B0606020202030204" pitchFamily="34" charset="0"/>
              </a:rPr>
              <a:t>Evidências de </a:t>
            </a:r>
            <a:r>
              <a:rPr lang="pt-BR" dirty="0">
                <a:solidFill>
                  <a:srgbClr val="7030A0"/>
                </a:solidFill>
                <a:latin typeface="Arial Narrow" panose="020B0606020202030204" pitchFamily="34" charset="0"/>
              </a:rPr>
              <a:t>redução da participação de operações para faixa de rendimento de até 2 salários mínimos e idades mais avançadas</a:t>
            </a:r>
          </a:p>
          <a:p>
            <a:pPr lvl="3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latin typeface="Arial Narrow" panose="020B0606020202030204" pitchFamily="34" charset="0"/>
              </a:rPr>
              <a:t>Rendimento de até 2 salário mínimos: operações de baixo valor, tendo presente a elevada representatividade dos custos de originação e manutenção</a:t>
            </a:r>
          </a:p>
          <a:p>
            <a:pPr lvl="3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latin typeface="Arial Narrow" panose="020B0606020202030204" pitchFamily="34" charset="0"/>
              </a:rPr>
              <a:t>Idades mais avançadas: público que possui maiores índices de inadimplência por óbito</a:t>
            </a:r>
          </a:p>
          <a:p>
            <a:pPr marL="457200" lvl="1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000" dirty="0">
              <a:latin typeface="Arial Narrow" panose="020B0606020202030204" pitchFamily="34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0609F30-F403-4617-9D7E-B17BBD8640DC}"/>
              </a:ext>
            </a:extLst>
          </p:cNvPr>
          <p:cNvSpPr txBox="1">
            <a:spLocks/>
          </p:cNvSpPr>
          <p:nvPr/>
        </p:nvSpPr>
        <p:spPr>
          <a:xfrm>
            <a:off x="10163565" y="6273499"/>
            <a:ext cx="986790" cy="3739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pt-BR" sz="1000" b="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67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DE6742-AC6A-4A3E-80C6-D551AC6EA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156" y="1175088"/>
            <a:ext cx="10218199" cy="5472367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latin typeface="Arial Narrow" panose="020B0606020202030204" pitchFamily="34" charset="0"/>
              </a:rPr>
              <a:t>Crédito consignado apresenta a menor taxa do mercado: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solidFill>
                  <a:schemeClr val="accent2"/>
                </a:solidFill>
                <a:latin typeface="Arial Narrow" panose="020B0606020202030204" pitchFamily="34" charset="0"/>
              </a:rPr>
              <a:t>teto de taxa não impede a concorrência entre os bancos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b="1" dirty="0">
                <a:latin typeface="Arial Narrow" panose="020B0606020202030204" pitchFamily="34" charset="0"/>
              </a:rPr>
              <a:t>Riscos</a:t>
            </a:r>
            <a:r>
              <a:rPr lang="pt-BR" sz="2000" dirty="0">
                <a:latin typeface="Arial Narrow" panose="020B0606020202030204" pitchFamily="34" charset="0"/>
              </a:rPr>
              <a:t> da manutenção do teto em patamar incompatível </a:t>
            </a:r>
          </a:p>
          <a:p>
            <a:pPr marL="457200" lvl="1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dirty="0">
                <a:latin typeface="Arial Narrow" panose="020B0606020202030204" pitchFamily="34" charset="0"/>
              </a:rPr>
              <a:t>1. Pode acarretar o </a:t>
            </a:r>
            <a:r>
              <a:rPr lang="pt-BR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agravamento da redução do crédito </a:t>
            </a:r>
            <a:r>
              <a:rPr lang="pt-BR" sz="2000" dirty="0">
                <a:latin typeface="Arial Narrow" panose="020B0606020202030204" pitchFamily="34" charset="0"/>
              </a:rPr>
              <a:t>aos beneficiários do RGPS/INSS</a:t>
            </a:r>
          </a:p>
          <a:p>
            <a:pPr marL="457200" lvl="1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dirty="0">
                <a:latin typeface="Arial Narrow" panose="020B0606020202030204" pitchFamily="34" charset="0"/>
              </a:rPr>
              <a:t>2. Pode incentivar a </a:t>
            </a:r>
            <a:r>
              <a:rPr lang="pt-BR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migração dos aposentados para linhas com taxa mais elevadas e prazos reduzidos</a:t>
            </a:r>
            <a:r>
              <a:rPr lang="pt-BR" sz="2000" dirty="0">
                <a:latin typeface="Arial Narrow" panose="020B0606020202030204" pitchFamily="34" charset="0"/>
              </a:rPr>
              <a:t> (ex.: crédito pessoal para negativados).</a:t>
            </a:r>
          </a:p>
          <a:p>
            <a:pPr lvl="2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latin typeface="Arial Narrow" panose="020B0606020202030204" pitchFamily="34" charset="0"/>
              </a:rPr>
              <a:t>É comum o crescimento destas linhas quando há queda na concessão do consignado.</a:t>
            </a:r>
          </a:p>
          <a:p>
            <a:pPr marL="457200" lvl="1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dirty="0">
                <a:latin typeface="Arial Narrow" panose="020B0606020202030204" pitchFamily="34" charset="0"/>
              </a:rPr>
              <a:t>3. Rentabilidade muito reduzida pode trazer </a:t>
            </a:r>
            <a:r>
              <a:rPr lang="pt-BR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riscos para a manutenção da operação</a:t>
            </a:r>
            <a:r>
              <a:rPr lang="pt-BR" sz="2000" dirty="0">
                <a:latin typeface="Arial Narrow" panose="020B0606020202030204" pitchFamily="34" charset="0"/>
              </a:rPr>
              <a:t>, e resultar na concentração de mercado em poucos bancos, prejudicando a concorrência na prestação de serviços ao aposentado, em especial para o público não-</a:t>
            </a:r>
            <a:r>
              <a:rPr lang="pt-BR" sz="2000" dirty="0" err="1">
                <a:latin typeface="Arial Narrow" panose="020B0606020202030204" pitchFamily="34" charset="0"/>
              </a:rPr>
              <a:t>bancarizado</a:t>
            </a:r>
            <a:r>
              <a:rPr lang="pt-BR" sz="2000" dirty="0"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0609F30-F403-4617-9D7E-B17BBD8640DC}"/>
              </a:ext>
            </a:extLst>
          </p:cNvPr>
          <p:cNvSpPr txBox="1">
            <a:spLocks/>
          </p:cNvSpPr>
          <p:nvPr/>
        </p:nvSpPr>
        <p:spPr>
          <a:xfrm>
            <a:off x="10163565" y="6273499"/>
            <a:ext cx="986790" cy="3739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pt-BR" sz="1000" b="0" dirty="0">
              <a:latin typeface="Bahnschrift SemiBold SemiConden" panose="020B0502040204020203" pitchFamily="34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88614DC3-B04E-48C8-B1B9-9996D92EAA28}"/>
              </a:ext>
            </a:extLst>
          </p:cNvPr>
          <p:cNvSpPr txBox="1">
            <a:spLocks/>
          </p:cNvSpPr>
          <p:nvPr/>
        </p:nvSpPr>
        <p:spPr>
          <a:xfrm>
            <a:off x="932156" y="303940"/>
            <a:ext cx="6340014" cy="795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3400" dirty="0">
                <a:solidFill>
                  <a:srgbClr val="0070C0"/>
                </a:solidFill>
              </a:rPr>
              <a:t>Necessidade de atualização</a:t>
            </a:r>
          </a:p>
        </p:txBody>
      </p:sp>
    </p:spTree>
    <p:extLst>
      <p:ext uri="{BB962C8B-B14F-4D97-AF65-F5344CB8AC3E}">
        <p14:creationId xmlns:p14="http://schemas.microsoft.com/office/powerpoint/2010/main" val="404161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EBAFF6-3527-448F-AD08-74812D566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8" y="293183"/>
            <a:ext cx="5740095" cy="652145"/>
          </a:xfrm>
        </p:spPr>
        <p:txBody>
          <a:bodyPr>
            <a:normAutofit/>
          </a:bodyPr>
          <a:lstStyle/>
          <a:p>
            <a:r>
              <a:rPr lang="pt-BR" sz="3400" dirty="0">
                <a:solidFill>
                  <a:srgbClr val="0070C0"/>
                </a:solidFill>
              </a:rPr>
              <a:t>Proposta Febraban/ABBC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DE6742-AC6A-4A3E-80C6-D551AC6EA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914" y="3853029"/>
            <a:ext cx="10608816" cy="2420470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pt-BR" sz="2000" dirty="0">
                <a:latin typeface="Arial Narrow" panose="020B0606020202030204" pitchFamily="34" charset="0"/>
              </a:rPr>
              <a:t>Os novos tetos propostos são os mesmos adotados em 30/03/2017, quando o custo de captação de longo prazo (DI 5 anos) estava em 10,08% (0,80% a.m.), patamar inferior ao atual.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pt-BR" sz="2000" dirty="0">
                <a:latin typeface="Arial Narrow" panose="020B0606020202030204" pitchFamily="34" charset="0"/>
              </a:rPr>
              <a:t>Conforme ata do último Copom, há previsão de elevação da Selic atual de 7,75% a.a. para, pelo menos, 9,25% a.a.  em Dez/21. 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</a:pPr>
            <a:r>
              <a:rPr lang="pt-BR" sz="2000" dirty="0">
                <a:latin typeface="Arial Narrow" panose="020B0606020202030204" pitchFamily="34" charset="0"/>
              </a:rPr>
              <a:t>Mercado atualmente já precifica a nova Selic em 9,50% a.a. (curva de juros futuros B3)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0609F30-F403-4617-9D7E-B17BBD8640DC}"/>
              </a:ext>
            </a:extLst>
          </p:cNvPr>
          <p:cNvSpPr txBox="1">
            <a:spLocks/>
          </p:cNvSpPr>
          <p:nvPr/>
        </p:nvSpPr>
        <p:spPr>
          <a:xfrm>
            <a:off x="10163565" y="6273499"/>
            <a:ext cx="986790" cy="3739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pt-BR" sz="1000" b="0" dirty="0">
              <a:latin typeface="Bahnschrift SemiBold SemiConden" panose="020B05020402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D71AF96-92BD-41C0-A64D-2F5D5408A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858" y="1338906"/>
            <a:ext cx="6282687" cy="220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48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00609F30-F403-4617-9D7E-B17BBD8640DC}"/>
              </a:ext>
            </a:extLst>
          </p:cNvPr>
          <p:cNvSpPr txBox="1">
            <a:spLocks/>
          </p:cNvSpPr>
          <p:nvPr/>
        </p:nvSpPr>
        <p:spPr>
          <a:xfrm>
            <a:off x="10163565" y="6273499"/>
            <a:ext cx="986790" cy="3739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pt-BR" sz="1000" b="0" dirty="0">
              <a:latin typeface="Bahnschrift SemiBold SemiConden" panose="020B0502040204020203" pitchFamily="34" charset="0"/>
            </a:endParaRP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F0F500D2-5D1E-428C-B9A6-D68452AC2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578528"/>
              </p:ext>
            </p:extLst>
          </p:nvPr>
        </p:nvGraphicFramePr>
        <p:xfrm>
          <a:off x="989704" y="1255667"/>
          <a:ext cx="10160651" cy="3253465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2743199">
                  <a:extLst>
                    <a:ext uri="{9D8B030D-6E8A-4147-A177-3AD203B41FA5}">
                      <a16:colId xmlns:a16="http://schemas.microsoft.com/office/drawing/2014/main" val="369583237"/>
                    </a:ext>
                  </a:extLst>
                </a:gridCol>
                <a:gridCol w="2076225">
                  <a:extLst>
                    <a:ext uri="{9D8B030D-6E8A-4147-A177-3AD203B41FA5}">
                      <a16:colId xmlns:a16="http://schemas.microsoft.com/office/drawing/2014/main" val="2816446026"/>
                    </a:ext>
                  </a:extLst>
                </a:gridCol>
                <a:gridCol w="2538805">
                  <a:extLst>
                    <a:ext uri="{9D8B030D-6E8A-4147-A177-3AD203B41FA5}">
                      <a16:colId xmlns:a16="http://schemas.microsoft.com/office/drawing/2014/main" val="4095950662"/>
                    </a:ext>
                  </a:extLst>
                </a:gridCol>
                <a:gridCol w="1075765">
                  <a:extLst>
                    <a:ext uri="{9D8B030D-6E8A-4147-A177-3AD203B41FA5}">
                      <a16:colId xmlns:a16="http://schemas.microsoft.com/office/drawing/2014/main" val="4270367982"/>
                    </a:ext>
                  </a:extLst>
                </a:gridCol>
                <a:gridCol w="1726657">
                  <a:extLst>
                    <a:ext uri="{9D8B030D-6E8A-4147-A177-3AD203B41FA5}">
                      <a16:colId xmlns:a16="http://schemas.microsoft.com/office/drawing/2014/main" val="3128094541"/>
                    </a:ext>
                  </a:extLst>
                </a:gridCol>
              </a:tblGrid>
              <a:tr h="1091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Mês/Ano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Teto Juros Empréstimo Consignado (% a.m.)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Teto com Taxa de juros anualizada em % a.a. (juros compostos)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SELIC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(% a.a.)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Diferença Teto - SELIC (%)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extLst>
                  <a:ext uri="{0D108BD9-81ED-4DB2-BD59-A6C34878D82A}">
                    <a16:rowId xmlns:a16="http://schemas.microsoft.com/office/drawing/2014/main" val="2019500151"/>
                  </a:ext>
                </a:extLst>
              </a:tr>
              <a:tr h="455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Outubro/2017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2,08%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28,02%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7,5%*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19,1%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extLst>
                  <a:ext uri="{0D108BD9-81ED-4DB2-BD59-A6C34878D82A}">
                    <a16:rowId xmlns:a16="http://schemas.microsoft.com/office/drawing/2014/main" val="573583852"/>
                  </a:ext>
                </a:extLst>
              </a:tr>
              <a:tr h="4301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Março/2020**</a:t>
                      </a:r>
                      <a:endParaRPr lang="pt-BR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1,80%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23,87%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3,75%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19,4%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extLst>
                  <a:ext uri="{0D108BD9-81ED-4DB2-BD59-A6C34878D82A}">
                    <a16:rowId xmlns:a16="http://schemas.microsoft.com/office/drawing/2014/main" val="1768409555"/>
                  </a:ext>
                </a:extLst>
              </a:tr>
              <a:tr h="4601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Novembro/2021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1,80%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23,87%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7,75%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14,96%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600595"/>
                  </a:ext>
                </a:extLst>
              </a:tr>
              <a:tr h="8097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</a:rPr>
                        <a:t>Proposta Dez/21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(com SELIC projetada pós reunião de 07 e 8/12/21)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2,14%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28,93%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9,25%***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18%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126952"/>
                  </a:ext>
                </a:extLst>
              </a:tr>
            </a:tbl>
          </a:graphicData>
        </a:graphic>
      </p:graphicFrame>
      <p:sp>
        <p:nvSpPr>
          <p:cNvPr id="13" name="Título 1">
            <a:extLst>
              <a:ext uri="{FF2B5EF4-FFF2-40B4-BE49-F238E27FC236}">
                <a16:creationId xmlns:a16="http://schemas.microsoft.com/office/drawing/2014/main" id="{EB9D3DB5-C34D-4663-8250-C8D150D0B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8" y="293183"/>
            <a:ext cx="5740095" cy="652145"/>
          </a:xfrm>
        </p:spPr>
        <p:txBody>
          <a:bodyPr>
            <a:normAutofit/>
          </a:bodyPr>
          <a:lstStyle/>
          <a:p>
            <a:r>
              <a:rPr lang="pt-BR" sz="3400" dirty="0">
                <a:solidFill>
                  <a:srgbClr val="0070C0"/>
                </a:solidFill>
              </a:rPr>
              <a:t>Histórico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368F684-39DF-4B4D-9C38-C54001F7028E}"/>
              </a:ext>
            </a:extLst>
          </p:cNvPr>
          <p:cNvSpPr txBox="1"/>
          <p:nvPr/>
        </p:nvSpPr>
        <p:spPr>
          <a:xfrm>
            <a:off x="880647" y="5159229"/>
            <a:ext cx="1058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*A partir de 25/10/2017; </a:t>
            </a:r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 SELIC começou o mês de março de 2020 com 4,25%a.a. mas foi reduzida ainda no mês de março para 3,75%a.a. (a partir de 19/03/2020).</a:t>
            </a:r>
          </a:p>
          <a:p>
            <a:r>
              <a:rPr lang="pt-B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*** A SELIC vem sendo elevada e a expectativa é que na reunião dos dias 7 e 8/12/2021 seja alterada para 9,25%a.a.</a:t>
            </a:r>
          </a:p>
          <a:p>
            <a:r>
              <a:rPr lang="pt-BR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0848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00609F30-F403-4617-9D7E-B17BBD8640DC}"/>
              </a:ext>
            </a:extLst>
          </p:cNvPr>
          <p:cNvSpPr txBox="1">
            <a:spLocks/>
          </p:cNvSpPr>
          <p:nvPr/>
        </p:nvSpPr>
        <p:spPr>
          <a:xfrm>
            <a:off x="10163565" y="6273499"/>
            <a:ext cx="986790" cy="3739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pt-BR" sz="1000" b="0" dirty="0">
              <a:latin typeface="Bahnschrift SemiBold SemiConden" panose="020B0502040204020203" pitchFamily="34" charset="0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EB9D3DB5-C34D-4663-8250-C8D150D0B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8" y="293183"/>
            <a:ext cx="5740095" cy="652145"/>
          </a:xfrm>
        </p:spPr>
        <p:txBody>
          <a:bodyPr>
            <a:normAutofit/>
          </a:bodyPr>
          <a:lstStyle/>
          <a:p>
            <a:r>
              <a:rPr lang="pt-BR" sz="3400" dirty="0">
                <a:solidFill>
                  <a:srgbClr val="0070C0"/>
                </a:solidFill>
              </a:rPr>
              <a:t>Histórico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22A6964-83EB-4729-A702-36800C4F7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349" y="1132514"/>
            <a:ext cx="8938735" cy="529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95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00609F30-F403-4617-9D7E-B17BBD8640DC}"/>
              </a:ext>
            </a:extLst>
          </p:cNvPr>
          <p:cNvSpPr txBox="1">
            <a:spLocks/>
          </p:cNvSpPr>
          <p:nvPr/>
        </p:nvSpPr>
        <p:spPr>
          <a:xfrm>
            <a:off x="10163565" y="6273499"/>
            <a:ext cx="986790" cy="3739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pt-BR" sz="1000" b="0" dirty="0">
              <a:latin typeface="Bahnschrift SemiBold SemiConden" panose="020B0502040204020203" pitchFamily="34" charset="0"/>
            </a:endParaRP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F0F500D2-5D1E-428C-B9A6-D68452AC2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475832"/>
              </p:ext>
            </p:extLst>
          </p:nvPr>
        </p:nvGraphicFramePr>
        <p:xfrm>
          <a:off x="989704" y="1255667"/>
          <a:ext cx="10160651" cy="3906201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2743199">
                  <a:extLst>
                    <a:ext uri="{9D8B030D-6E8A-4147-A177-3AD203B41FA5}">
                      <a16:colId xmlns:a16="http://schemas.microsoft.com/office/drawing/2014/main" val="369583237"/>
                    </a:ext>
                  </a:extLst>
                </a:gridCol>
                <a:gridCol w="2076225">
                  <a:extLst>
                    <a:ext uri="{9D8B030D-6E8A-4147-A177-3AD203B41FA5}">
                      <a16:colId xmlns:a16="http://schemas.microsoft.com/office/drawing/2014/main" val="2816446026"/>
                    </a:ext>
                  </a:extLst>
                </a:gridCol>
                <a:gridCol w="2538805">
                  <a:extLst>
                    <a:ext uri="{9D8B030D-6E8A-4147-A177-3AD203B41FA5}">
                      <a16:colId xmlns:a16="http://schemas.microsoft.com/office/drawing/2014/main" val="4095950662"/>
                    </a:ext>
                  </a:extLst>
                </a:gridCol>
                <a:gridCol w="1075765">
                  <a:extLst>
                    <a:ext uri="{9D8B030D-6E8A-4147-A177-3AD203B41FA5}">
                      <a16:colId xmlns:a16="http://schemas.microsoft.com/office/drawing/2014/main" val="4270367982"/>
                    </a:ext>
                  </a:extLst>
                </a:gridCol>
                <a:gridCol w="1726657">
                  <a:extLst>
                    <a:ext uri="{9D8B030D-6E8A-4147-A177-3AD203B41FA5}">
                      <a16:colId xmlns:a16="http://schemas.microsoft.com/office/drawing/2014/main" val="3128094541"/>
                    </a:ext>
                  </a:extLst>
                </a:gridCol>
              </a:tblGrid>
              <a:tr h="1091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Mês/Ano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Teto Juros Empréstimo Consignado (% a.m.)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Teto com Taxa de juros anualizada em % a.a. (juros compostos)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Taxa de Juros real (%)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Inflação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INPC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(12 meses)*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extLst>
                  <a:ext uri="{0D108BD9-81ED-4DB2-BD59-A6C34878D82A}">
                    <a16:rowId xmlns:a16="http://schemas.microsoft.com/office/drawing/2014/main" val="2019500151"/>
                  </a:ext>
                </a:extLst>
              </a:tr>
              <a:tr h="455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Outubro/2015</a:t>
                      </a: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2,34%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31,99 %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10,3%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99495822"/>
                  </a:ext>
                </a:extLst>
              </a:tr>
              <a:tr h="455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Março/2017</a:t>
                      </a: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28,93%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4,6%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179695"/>
                  </a:ext>
                </a:extLst>
              </a:tr>
              <a:tr h="455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Outubro/2017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2,08%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28,02%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25,7%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1,8%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extLst>
                  <a:ext uri="{0D108BD9-81ED-4DB2-BD59-A6C34878D82A}">
                    <a16:rowId xmlns:a16="http://schemas.microsoft.com/office/drawing/2014/main" val="573583852"/>
                  </a:ext>
                </a:extLst>
              </a:tr>
              <a:tr h="4301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Março/2020</a:t>
                      </a:r>
                      <a:endParaRPr lang="pt-BR" sz="1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1,80%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23,87%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19,9%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3,3%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extLst>
                  <a:ext uri="{0D108BD9-81ED-4DB2-BD59-A6C34878D82A}">
                    <a16:rowId xmlns:a16="http://schemas.microsoft.com/office/drawing/2014/main" val="1768409555"/>
                  </a:ext>
                </a:extLst>
              </a:tr>
              <a:tr h="4601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Novembro/2021**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1,80%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23,87%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11,5%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11,1%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600595"/>
                  </a:ext>
                </a:extLst>
              </a:tr>
              <a:tr h="5584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Proposta Dez/21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>
                          <a:effectLst/>
                        </a:rPr>
                        <a:t>2,14%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>
                          <a:effectLst/>
                        </a:rPr>
                        <a:t>28,93%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16,1%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11,1%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55" marR="50855" marT="0" marB="0" anchor="ctr"/>
                </a:tc>
                <a:extLst>
                  <a:ext uri="{0D108BD9-81ED-4DB2-BD59-A6C34878D82A}">
                    <a16:rowId xmlns:a16="http://schemas.microsoft.com/office/drawing/2014/main" val="1454786415"/>
                  </a:ext>
                </a:extLst>
              </a:tr>
            </a:tbl>
          </a:graphicData>
        </a:graphic>
      </p:graphicFrame>
      <p:sp>
        <p:nvSpPr>
          <p:cNvPr id="13" name="Título 1">
            <a:extLst>
              <a:ext uri="{FF2B5EF4-FFF2-40B4-BE49-F238E27FC236}">
                <a16:creationId xmlns:a16="http://schemas.microsoft.com/office/drawing/2014/main" id="{EB9D3DB5-C34D-4663-8250-C8D150D0B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198" y="293183"/>
            <a:ext cx="5740095" cy="652145"/>
          </a:xfrm>
        </p:spPr>
        <p:txBody>
          <a:bodyPr>
            <a:normAutofit/>
          </a:bodyPr>
          <a:lstStyle/>
          <a:p>
            <a:r>
              <a:rPr lang="pt-BR" sz="3400" dirty="0">
                <a:solidFill>
                  <a:srgbClr val="0070C0"/>
                </a:solidFill>
              </a:rPr>
              <a:t>Histórico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F4E16EF-3FA4-4A6C-9A08-364AF92D9571}"/>
              </a:ext>
            </a:extLst>
          </p:cNvPr>
          <p:cNvSpPr txBox="1"/>
          <p:nvPr/>
        </p:nvSpPr>
        <p:spPr>
          <a:xfrm>
            <a:off x="989704" y="5220332"/>
            <a:ext cx="109979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* Inflação acumulada pelo INPC em 12 meses no referido mês; ** inflação em 12 meses em outubro de 2021, pois ainda não está disponível o indicador para novembro de 2021</a:t>
            </a:r>
          </a:p>
        </p:txBody>
      </p:sp>
    </p:spTree>
    <p:extLst>
      <p:ext uri="{BB962C8B-B14F-4D97-AF65-F5344CB8AC3E}">
        <p14:creationId xmlns:p14="http://schemas.microsoft.com/office/powerpoint/2010/main" val="22887138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2463</TotalTime>
  <Words>706</Words>
  <Application>Microsoft Office PowerPoint</Application>
  <PresentationFormat>Widescreen</PresentationFormat>
  <Paragraphs>97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Bahnschrift SemiBold SemiConden</vt:lpstr>
      <vt:lpstr>Calibri</vt:lpstr>
      <vt:lpstr>Tema do Office</vt:lpstr>
      <vt:lpstr>Teto Taxa de juros empréstimo consignado RGPS/INSS</vt:lpstr>
      <vt:lpstr>Diagnóstico</vt:lpstr>
      <vt:lpstr>Apresentação do PowerPoint</vt:lpstr>
      <vt:lpstr>Proposta Febraban/ABBC</vt:lpstr>
      <vt:lpstr>Histórico</vt:lpstr>
      <vt:lpstr>Histórico</vt:lpstr>
      <vt:lpstr>Histórico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Jamil Miranda Ghani</dc:creator>
  <cp:lastModifiedBy>Leonardo José Rolim Guimarães</cp:lastModifiedBy>
  <cp:revision>175</cp:revision>
  <cp:lastPrinted>2021-12-03T21:36:23Z</cp:lastPrinted>
  <dcterms:created xsi:type="dcterms:W3CDTF">2019-01-08T13:56:17Z</dcterms:created>
  <dcterms:modified xsi:type="dcterms:W3CDTF">2021-12-06T11:51:42Z</dcterms:modified>
</cp:coreProperties>
</file>